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60" r:id="rId2"/>
  </p:sldMasterIdLst>
  <p:notesMasterIdLst>
    <p:notesMasterId r:id="rId31"/>
  </p:notesMasterIdLst>
  <p:sldIdLst>
    <p:sldId id="603" r:id="rId3"/>
    <p:sldId id="907" r:id="rId4"/>
    <p:sldId id="908" r:id="rId5"/>
    <p:sldId id="909" r:id="rId6"/>
    <p:sldId id="910" r:id="rId7"/>
    <p:sldId id="911" r:id="rId8"/>
    <p:sldId id="912" r:id="rId9"/>
    <p:sldId id="913" r:id="rId10"/>
    <p:sldId id="914" r:id="rId11"/>
    <p:sldId id="915" r:id="rId12"/>
    <p:sldId id="916" r:id="rId13"/>
    <p:sldId id="889" r:id="rId14"/>
    <p:sldId id="890" r:id="rId15"/>
    <p:sldId id="891" r:id="rId16"/>
    <p:sldId id="892" r:id="rId17"/>
    <p:sldId id="902" r:id="rId18"/>
    <p:sldId id="893" r:id="rId19"/>
    <p:sldId id="900" r:id="rId20"/>
    <p:sldId id="903" r:id="rId21"/>
    <p:sldId id="894" r:id="rId22"/>
    <p:sldId id="905" r:id="rId23"/>
    <p:sldId id="904" r:id="rId24"/>
    <p:sldId id="895" r:id="rId25"/>
    <p:sldId id="896" r:id="rId26"/>
    <p:sldId id="897" r:id="rId27"/>
    <p:sldId id="898" r:id="rId28"/>
    <p:sldId id="899" r:id="rId29"/>
    <p:sldId id="901" r:id="rId3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hew Getzin" initials="MG" lastIdx="2" clrIdx="0">
    <p:extLst>
      <p:ext uri="{19B8F6BF-5375-455C-9EA6-DF929625EA0E}">
        <p15:presenceInfo xmlns:p15="http://schemas.microsoft.com/office/powerpoint/2012/main" userId="15bad677c915597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0000FF"/>
    <a:srgbClr val="33CC33"/>
    <a:srgbClr val="993366"/>
    <a:srgbClr val="003399"/>
    <a:srgbClr val="CCCC00"/>
    <a:srgbClr val="9900FF"/>
    <a:srgbClr val="FF0000"/>
    <a:srgbClr val="FF33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9692" autoAdjust="0"/>
    <p:restoredTop sz="89934" autoAdjust="0"/>
  </p:normalViewPr>
  <p:slideViewPr>
    <p:cSldViewPr snapToGrid="0">
      <p:cViewPr varScale="1">
        <p:scale>
          <a:sx n="115" d="100"/>
          <a:sy n="115" d="100"/>
        </p:scale>
        <p:origin x="183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920"/>
    </p:cViewPr>
  </p:sorterViewPr>
  <p:notesViewPr>
    <p:cSldViewPr snapToGrid="0">
      <p:cViewPr varScale="1">
        <p:scale>
          <a:sx n="86" d="100"/>
          <a:sy n="86" d="100"/>
        </p:scale>
        <p:origin x="3786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1-17T11:16:06.035" idx="1">
    <p:pos x="10" y="10"/>
    <p:text>I will exit the PPT and work in MATLAB while projecting the environment on the screen and prompting the students to help with the basics of MATLAB programming.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1-17T11:39:16.114" idx="2">
    <p:pos x="5605" y="751"/>
    <p:text>Will walk through this excerice on the OnRamp website...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F30534E-9FB8-46AE-8E3B-5675B268AE6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188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6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F42E5D3-627C-4511-B3F4-264A77E3CF6D}" type="slidenum">
              <a:rPr lang="en-US"/>
              <a:pPr/>
              <a:t>1</a:t>
            </a:fld>
            <a:endParaRPr lang="en-US"/>
          </a:p>
        </p:txBody>
      </p:sp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596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3609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Line 29"/>
          <p:cNvSpPr>
            <a:spLocks noChangeShapeType="1"/>
          </p:cNvSpPr>
          <p:nvPr userDrawn="1"/>
        </p:nvSpPr>
        <p:spPr bwMode="auto">
          <a:xfrm>
            <a:off x="838200" y="457200"/>
            <a:ext cx="0" cy="60960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26" name="Line 30"/>
          <p:cNvSpPr>
            <a:spLocks noChangeShapeType="1"/>
          </p:cNvSpPr>
          <p:nvPr userDrawn="1"/>
        </p:nvSpPr>
        <p:spPr bwMode="auto">
          <a:xfrm>
            <a:off x="838200" y="6553200"/>
            <a:ext cx="79248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27" name="Line 31"/>
          <p:cNvSpPr>
            <a:spLocks noChangeShapeType="1"/>
          </p:cNvSpPr>
          <p:nvPr userDrawn="1"/>
        </p:nvSpPr>
        <p:spPr bwMode="auto">
          <a:xfrm flipV="1">
            <a:off x="8763000" y="5791200"/>
            <a:ext cx="0" cy="7620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28" name="Line 32"/>
          <p:cNvSpPr>
            <a:spLocks noChangeShapeType="1"/>
          </p:cNvSpPr>
          <p:nvPr userDrawn="1"/>
        </p:nvSpPr>
        <p:spPr bwMode="auto">
          <a:xfrm flipH="1">
            <a:off x="6477000" y="5791200"/>
            <a:ext cx="2286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31" name="Line 35"/>
          <p:cNvSpPr>
            <a:spLocks noChangeShapeType="1"/>
          </p:cNvSpPr>
          <p:nvPr userDrawn="1"/>
        </p:nvSpPr>
        <p:spPr bwMode="auto">
          <a:xfrm>
            <a:off x="838200" y="457200"/>
            <a:ext cx="1295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DA7D03F-0D9F-4D6E-A9DA-DA22B08C88FB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048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5D488692-0FB6-433E-9CFB-08D03A34DD8A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7339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4291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64182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74968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80366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73632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09207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964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838200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44196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6335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70872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7939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2551609-7012-4524-8F91-CAEC89A8DA26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76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76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C38EB37-9F67-488F-AFCB-318363D4DA79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25EC937-4EEB-42FF-9745-F8ECC712C67B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6E09F27-08E5-47E1-9081-CDEF6FA99715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CC251E47-B223-48F4-A299-CE4A766087D6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5BB27830-E813-4D5B-BECC-EB4E76333BEB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9538" y="6288088"/>
            <a:ext cx="914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950E5CE-EF1E-495C-8D34-E9307ADFFB20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5399" dir="2700000" algn="ctr" rotWithShape="0">
              <a:schemeClr val="bg2">
                <a:alpha val="31000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6764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42" name="Line 18"/>
          <p:cNvSpPr>
            <a:spLocks noChangeShapeType="1"/>
          </p:cNvSpPr>
          <p:nvPr userDrawn="1"/>
        </p:nvSpPr>
        <p:spPr bwMode="auto">
          <a:xfrm>
            <a:off x="152400" y="6629400"/>
            <a:ext cx="533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43" name="Line 19"/>
          <p:cNvSpPr>
            <a:spLocks noChangeShapeType="1"/>
          </p:cNvSpPr>
          <p:nvPr userDrawn="1"/>
        </p:nvSpPr>
        <p:spPr bwMode="auto">
          <a:xfrm flipV="1">
            <a:off x="152400" y="6400800"/>
            <a:ext cx="0" cy="2286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4" name="Line 20"/>
          <p:cNvSpPr>
            <a:spLocks noChangeShapeType="1"/>
          </p:cNvSpPr>
          <p:nvPr userDrawn="1"/>
        </p:nvSpPr>
        <p:spPr bwMode="auto">
          <a:xfrm>
            <a:off x="152400" y="6400800"/>
            <a:ext cx="2286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691638"/>
          </a:solidFill>
          <a:latin typeface="Arial" charset="0"/>
          <a:ea typeface="ＭＳ Ｐゴシック" pitchFamily="116" charset="-128"/>
        </a:defRPr>
      </a:lvl9pPr>
    </p:titleStyle>
    <p:bodyStyle>
      <a:lvl1pPr marL="0" indent="0" algn="l" rtl="0" fontAlgn="base">
        <a:spcBef>
          <a:spcPct val="20000"/>
        </a:spcBef>
        <a:spcAft>
          <a:spcPct val="0"/>
        </a:spcAft>
        <a:buClr>
          <a:srgbClr val="691638"/>
        </a:buClr>
        <a:buNone/>
        <a:defRPr sz="28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DC5A21"/>
        </a:buClr>
        <a:buFont typeface="Times" pitchFamily="18" charset="0"/>
        <a:buChar char="•"/>
        <a:defRPr sz="2400">
          <a:solidFill>
            <a:schemeClr val="tx2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87ADB0"/>
        </a:buClr>
        <a:buChar char="•"/>
        <a:defRPr sz="2000">
          <a:solidFill>
            <a:schemeClr val="tx2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2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2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553799-AC4A-46B9-BA7F-0BE41A5DBD6C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1/23/2018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8AC091-5B39-4A8A-B71D-E63CFF2C5B2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itchFamily="116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6576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dotcio.rpi.edu/services/software-lab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matlabacademy.mathwork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" TargetMode="External"/><Relationship Id="rId2" Type="http://schemas.openxmlformats.org/officeDocument/2006/relationships/hyperlink" Target="https://www.mathworks.com/support/?s_tid=gn_supp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mathworks.com/matlabcentral/fileexchange/?s_tid=gn_mlc_fx" TargetMode="External"/><Relationship Id="rId4" Type="http://schemas.openxmlformats.org/officeDocument/2006/relationships/hyperlink" Target="http://stackoverflow.com/questions/tagged/matlab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549" y="55626"/>
            <a:ext cx="1682262" cy="1600200"/>
          </a:xfrm>
          <a:prstGeom prst="rect">
            <a:avLst/>
          </a:prstGeom>
        </p:spPr>
      </p:pic>
      <p:pic>
        <p:nvPicPr>
          <p:cNvPr id="8194" name="Picture 2" descr="lgplogo2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8" y="62177"/>
            <a:ext cx="6707205" cy="1274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96962"/>
            <a:ext cx="9144000" cy="1961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Rectangle 5"/>
          <p:cNvSpPr txBox="1">
            <a:spLocks noChangeArrowheads="1"/>
          </p:cNvSpPr>
          <p:nvPr/>
        </p:nvSpPr>
        <p:spPr bwMode="auto">
          <a:xfrm>
            <a:off x="0" y="1722874"/>
            <a:ext cx="9144000" cy="339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>
                <a:solidFill>
                  <a:schemeClr val="tx1"/>
                </a:solidFill>
              </a:rPr>
              <a:t>BMED </a:t>
            </a:r>
            <a:r>
              <a:rPr lang="en-US" sz="2400" dirty="0" smtClean="0">
                <a:solidFill>
                  <a:schemeClr val="tx1"/>
                </a:solidFill>
              </a:rPr>
              <a:t>6963/4963-01</a:t>
            </a:r>
          </a:p>
          <a:p>
            <a:pPr algn="ctr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4800" b="1" dirty="0" smtClean="0">
                <a:solidFill>
                  <a:schemeClr val="tx1"/>
                </a:solidFill>
              </a:rPr>
              <a:t>Lab 1: MatLab Intro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Ge Wang, PhD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Biomedical </a:t>
            </a:r>
            <a:r>
              <a:rPr lang="en-US" sz="2400" dirty="0">
                <a:solidFill>
                  <a:schemeClr val="tx1"/>
                </a:solidFill>
              </a:rPr>
              <a:t>Imaging </a:t>
            </a:r>
            <a:r>
              <a:rPr lang="en-US" sz="2400" dirty="0" smtClean="0">
                <a:solidFill>
                  <a:schemeClr val="tx1"/>
                </a:solidFill>
              </a:rPr>
              <a:t>Center</a:t>
            </a:r>
            <a:endParaRPr lang="en-US" sz="2400" dirty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CBIS/BME</a:t>
            </a:r>
            <a:r>
              <a:rPr lang="en-US" sz="2400" dirty="0">
                <a:solidFill>
                  <a:schemeClr val="tx1"/>
                </a:solidFill>
              </a:rPr>
              <a:t>, </a:t>
            </a:r>
            <a:r>
              <a:rPr lang="en-US" sz="2400" dirty="0" smtClean="0">
                <a:solidFill>
                  <a:schemeClr val="tx1"/>
                </a:solidFill>
              </a:rPr>
              <a:t>RPI</a:t>
            </a:r>
            <a:endParaRPr lang="en-US" sz="2400" dirty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wangg6@rpi.edu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endParaRPr lang="en-US" sz="2400" dirty="0" smtClean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January 20, 2017</a:t>
            </a:r>
            <a:endParaRPr lang="en-US" sz="2400" dirty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 smtClean="0">
              <a:solidFill>
                <a:schemeClr val="tx1"/>
              </a:solidFill>
            </a:endParaRPr>
          </a:p>
          <a:p>
            <a: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 smtClean="0">
              <a:solidFill>
                <a:schemeClr val="tx1"/>
              </a:solidFill>
            </a:endParaRPr>
          </a:p>
          <a:p>
            <a: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 smtClean="0">
              <a:solidFill>
                <a:schemeClr val="tx1"/>
              </a:solidFill>
            </a:endParaRPr>
          </a:p>
        </p:txBody>
      </p:sp>
      <p:pic>
        <p:nvPicPr>
          <p:cNvPr id="6" name="Picture 2" descr="http://3.bp.blogspot.com/-Sx8r0kxHI6k/UFMLf_QBGzI/AAAAAAAAAAM/FB0NDQHt_Cc/s1600/Matlablogo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" r="62638"/>
          <a:stretch/>
        </p:blipFill>
        <p:spPr bwMode="auto">
          <a:xfrm>
            <a:off x="228600" y="2271320"/>
            <a:ext cx="2200276" cy="230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185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2" y="519112"/>
            <a:ext cx="8791575" cy="581977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307571" y="5478087"/>
            <a:ext cx="3981796" cy="860800"/>
          </a:xfrm>
          <a:prstGeom prst="rect">
            <a:avLst/>
          </a:prstGeom>
          <a:solidFill>
            <a:srgbClr val="00B05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pitchFamily="116" charset="-128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985991" y="519112"/>
            <a:ext cx="3981796" cy="1584008"/>
          </a:xfrm>
          <a:prstGeom prst="rect">
            <a:avLst/>
          </a:prstGeom>
          <a:solidFill>
            <a:srgbClr val="00B05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pitchFamily="1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9878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1" descr="http://img2.imagesbn.com/images/18750000/1875357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5321" y="117008"/>
            <a:ext cx="4147794" cy="663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87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smtClean="0">
                <a:latin typeface="+mn-lt"/>
              </a:rPr>
              <a:t>Outline</a:t>
            </a:r>
            <a:endParaRPr lang="en-US" sz="4400" dirty="0"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7212" y="1068894"/>
            <a:ext cx="802957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solidFill>
                  <a:srgbClr val="FF0000"/>
                </a:solidFill>
                <a:latin typeface="+mn-lt"/>
              </a:rPr>
              <a:t>Download &amp; Installation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err="1" smtClean="0">
                <a:latin typeface="+mn-lt"/>
              </a:rPr>
              <a:t>OnRamp</a:t>
            </a:r>
            <a:r>
              <a:rPr lang="en-US" sz="3200" dirty="0" smtClean="0">
                <a:latin typeface="+mn-lt"/>
              </a:rPr>
              <a:t> Review</a:t>
            </a: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Examples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Spectral Shifts of Stars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Plotting a 3D cone surface</a:t>
            </a:r>
          </a:p>
          <a:p>
            <a:pPr marL="457200"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Exploring MATLAB Packages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Image Processing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Instrument Control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Optimization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Stats &amp; Machine Learning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Symbolic Math</a:t>
            </a:r>
          </a:p>
        </p:txBody>
      </p:sp>
    </p:spTree>
    <p:extLst>
      <p:ext uri="{BB962C8B-B14F-4D97-AF65-F5344CB8AC3E}">
        <p14:creationId xmlns:p14="http://schemas.microsoft.com/office/powerpoint/2010/main" val="51937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smtClean="0">
                <a:latin typeface="+mn-lt"/>
              </a:rPr>
              <a:t>Download &amp; Installation</a:t>
            </a:r>
            <a:endParaRPr lang="en-US" sz="4400" dirty="0"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7212" y="1068894"/>
            <a:ext cx="8029575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  <a:hlinkClick r:id="rId2"/>
              </a:rPr>
              <a:t>http</a:t>
            </a:r>
            <a:r>
              <a:rPr lang="en-US" sz="2800" dirty="0">
                <a:latin typeface="+mn-lt"/>
                <a:hlinkClick r:id="rId2"/>
              </a:rPr>
              <a:t>://</a:t>
            </a:r>
            <a:r>
              <a:rPr lang="en-US" sz="2800" dirty="0" smtClean="0">
                <a:latin typeface="+mn-lt"/>
                <a:hlinkClick r:id="rId2"/>
              </a:rPr>
              <a:t>dotcio.rpi.edu/services/software-labs</a:t>
            </a:r>
            <a:endParaRPr lang="en-US" sz="2800" dirty="0" smtClean="0">
              <a:latin typeface="+mn-lt"/>
            </a:endParaRP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endParaRPr lang="en-US" sz="2800" dirty="0">
              <a:latin typeface="+mn-lt"/>
            </a:endParaRP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Follow directions according to your OS</a:t>
            </a: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Activate using product key</a:t>
            </a: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endParaRPr lang="en-US" sz="2800" dirty="0" smtClean="0">
              <a:latin typeface="+mn-lt"/>
            </a:endParaRP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endParaRPr lang="en-US" sz="2800" dirty="0" smtClean="0">
              <a:latin typeface="+mn-lt"/>
            </a:endParaRPr>
          </a:p>
          <a:p>
            <a:pPr marL="0" lvl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</a:pPr>
            <a:endParaRPr lang="en-US" sz="2800" dirty="0" smtClean="0">
              <a:latin typeface="+mn-lt"/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96962"/>
            <a:ext cx="9144000" cy="1961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7623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smtClean="0">
                <a:latin typeface="+mn-lt"/>
              </a:rPr>
              <a:t>Outline</a:t>
            </a:r>
            <a:endParaRPr lang="en-US" sz="4400" dirty="0"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7212" y="1068894"/>
            <a:ext cx="802957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Download &amp; Installation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err="1" smtClean="0">
                <a:solidFill>
                  <a:srgbClr val="FF0000"/>
                </a:solidFill>
                <a:latin typeface="+mn-lt"/>
              </a:rPr>
              <a:t>OnRamp</a:t>
            </a:r>
            <a:r>
              <a:rPr lang="en-US" sz="3200" dirty="0" smtClean="0">
                <a:solidFill>
                  <a:srgbClr val="FF0000"/>
                </a:solidFill>
                <a:latin typeface="+mn-lt"/>
              </a:rPr>
              <a:t> Review (In MATLAB)</a:t>
            </a: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Examples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Spectral Shifts of Stars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Plotting a 3D cone surface</a:t>
            </a:r>
          </a:p>
          <a:p>
            <a:pPr marL="457200"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Exploring MATLAB Packages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Image Processing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Instrument Control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Optimization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Stats and Machine Learning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Symbolic Math</a:t>
            </a:r>
          </a:p>
        </p:txBody>
      </p:sp>
    </p:spTree>
    <p:extLst>
      <p:ext uri="{BB962C8B-B14F-4D97-AF65-F5344CB8AC3E}">
        <p14:creationId xmlns:p14="http://schemas.microsoft.com/office/powerpoint/2010/main" val="382574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OnRamp</a:t>
            </a:r>
            <a:r>
              <a:rPr lang="en-US" dirty="0" smtClean="0"/>
              <a:t> Review and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Desktop Layout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Creating Variables/Built-in </a:t>
            </a:r>
            <a:r>
              <a:rPr lang="en-US" sz="2400" b="0" dirty="0"/>
              <a:t>C</a:t>
            </a:r>
            <a:r>
              <a:rPr lang="en-US" sz="2400" b="0" dirty="0" smtClean="0"/>
              <a:t>ommands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Vectors &amp; Matrices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Importing Data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Indexing &amp; Modifying Arrays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Array Calculations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Calling Functions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Obtaining Help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Plotting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Scripts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b="0" dirty="0" smtClean="0"/>
              <a:t>Logical Arrays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1816292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smtClean="0">
                <a:latin typeface="+mn-lt"/>
              </a:rPr>
              <a:t>Outline</a:t>
            </a:r>
            <a:endParaRPr lang="en-US" sz="4400" dirty="0"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7212" y="1068894"/>
            <a:ext cx="802957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Download &amp; Installation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err="1" smtClean="0">
                <a:latin typeface="+mn-lt"/>
              </a:rPr>
              <a:t>OnRamp</a:t>
            </a:r>
            <a:r>
              <a:rPr lang="en-US" sz="3200" dirty="0" smtClean="0">
                <a:latin typeface="+mn-lt"/>
              </a:rPr>
              <a:t> Review (In MATLAB)</a:t>
            </a: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solidFill>
                  <a:srgbClr val="FF0000"/>
                </a:solidFill>
                <a:latin typeface="+mn-lt"/>
              </a:rPr>
              <a:t>Examples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FF0000"/>
                </a:solidFill>
                <a:latin typeface="+mn-lt"/>
              </a:rPr>
              <a:t>Spectral Shifts of Stars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Plotting a 3D cone surface</a:t>
            </a:r>
          </a:p>
          <a:p>
            <a:pPr marL="457200"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Exploring MATLAB Packages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Image Processing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Instrument Control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Optimization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Stats and Machine Learning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Symbolic Math</a:t>
            </a:r>
          </a:p>
        </p:txBody>
      </p:sp>
    </p:spTree>
    <p:extLst>
      <p:ext uri="{BB962C8B-B14F-4D97-AF65-F5344CB8AC3E}">
        <p14:creationId xmlns:p14="http://schemas.microsoft.com/office/powerpoint/2010/main" val="427020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Stellar </a:t>
            </a:r>
            <a:r>
              <a:rPr lang="en-US" dirty="0" smtClean="0">
                <a:hlinkClick r:id="rId2"/>
              </a:rPr>
              <a:t>Motion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29" y="1192306"/>
            <a:ext cx="86509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1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Answer: Stellar 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 err="1"/>
              <a:t>lambdaEnd</a:t>
            </a:r>
            <a:r>
              <a:rPr lang="en-US" b="0" dirty="0"/>
              <a:t>=</a:t>
            </a:r>
            <a:r>
              <a:rPr lang="en-US" b="0" dirty="0" err="1"/>
              <a:t>lambdaStart</a:t>
            </a:r>
            <a:r>
              <a:rPr lang="en-US" b="0" dirty="0"/>
              <a:t>+(nObs-1)*</a:t>
            </a:r>
            <a:r>
              <a:rPr lang="en-US" b="0" dirty="0" err="1"/>
              <a:t>lambdaDelta</a:t>
            </a:r>
            <a:r>
              <a:rPr lang="en-US" b="0" dirty="0" smtClean="0"/>
              <a:t>;</a:t>
            </a:r>
          </a:p>
          <a:p>
            <a:r>
              <a:rPr lang="en-US" b="0" dirty="0"/>
              <a:t>lambda=[</a:t>
            </a:r>
            <a:r>
              <a:rPr lang="en-US" b="0" dirty="0" err="1"/>
              <a:t>lambdaStart:lambdaDelta:lambdaEnd</a:t>
            </a:r>
            <a:r>
              <a:rPr lang="en-US" b="0" dirty="0" smtClean="0"/>
              <a:t>]';</a:t>
            </a:r>
          </a:p>
          <a:p>
            <a:r>
              <a:rPr lang="en-US" b="0" dirty="0"/>
              <a:t>s=spectra(:,6</a:t>
            </a:r>
            <a:r>
              <a:rPr lang="en-US" b="0" dirty="0" smtClean="0"/>
              <a:t>);</a:t>
            </a:r>
          </a:p>
          <a:p>
            <a:r>
              <a:rPr lang="en-US" b="0" dirty="0" err="1" smtClean="0"/>
              <a:t>l</a:t>
            </a:r>
            <a:r>
              <a:rPr lang="en-US" b="0" dirty="0" err="1"/>
              <a:t>oglog</a:t>
            </a:r>
            <a:r>
              <a:rPr lang="en-US" b="0" dirty="0"/>
              <a:t>(</a:t>
            </a:r>
            <a:r>
              <a:rPr lang="en-US" b="0" dirty="0" err="1"/>
              <a:t>lambda,s</a:t>
            </a:r>
            <a:r>
              <a:rPr lang="en-US" b="0" dirty="0" smtClean="0"/>
              <a:t>,'.-');</a:t>
            </a:r>
          </a:p>
          <a:p>
            <a:r>
              <a:rPr lang="en-US" b="0" dirty="0" smtClean="0"/>
              <a:t>hold on</a:t>
            </a:r>
          </a:p>
          <a:p>
            <a:r>
              <a:rPr lang="en-US" b="0" dirty="0"/>
              <a:t>[</a:t>
            </a:r>
            <a:r>
              <a:rPr lang="en-US" b="0" dirty="0" err="1" smtClean="0"/>
              <a:t>sHa,idx</a:t>
            </a:r>
            <a:r>
              <a:rPr lang="en-US" b="0" dirty="0"/>
              <a:t>]=min(s</a:t>
            </a:r>
            <a:r>
              <a:rPr lang="en-US" b="0" dirty="0" smtClean="0"/>
              <a:t>);</a:t>
            </a:r>
          </a:p>
          <a:p>
            <a:r>
              <a:rPr lang="en-US" b="0" dirty="0" err="1" smtClean="0"/>
              <a:t>lambdaHa</a:t>
            </a:r>
            <a:r>
              <a:rPr lang="en-US" b="0" dirty="0" smtClean="0"/>
              <a:t>=lambda(</a:t>
            </a:r>
            <a:r>
              <a:rPr lang="en-US" b="0" dirty="0" err="1" smtClean="0"/>
              <a:t>idx</a:t>
            </a:r>
            <a:r>
              <a:rPr lang="en-US" b="0" dirty="0" smtClean="0"/>
              <a:t>);</a:t>
            </a:r>
          </a:p>
          <a:p>
            <a:r>
              <a:rPr lang="en-US" b="0" dirty="0" err="1" smtClean="0"/>
              <a:t>loglog</a:t>
            </a:r>
            <a:r>
              <a:rPr lang="en-US" b="0" dirty="0" smtClean="0"/>
              <a:t>(lambdaHa,sHa</a:t>
            </a:r>
            <a:r>
              <a:rPr lang="en-US" b="0" dirty="0"/>
              <a:t>,'rs','MarkerSize',</a:t>
            </a:r>
            <a:r>
              <a:rPr lang="en-US" b="0" dirty="0" smtClean="0"/>
              <a:t>8);</a:t>
            </a:r>
          </a:p>
          <a:p>
            <a:r>
              <a:rPr lang="en-US" b="0" dirty="0" smtClean="0"/>
              <a:t>z=(</a:t>
            </a:r>
            <a:r>
              <a:rPr lang="en-US" b="0" dirty="0" err="1"/>
              <a:t>lambdaHa</a:t>
            </a:r>
            <a:r>
              <a:rPr lang="en-US" b="0" dirty="0"/>
              <a:t>./656.28)-1</a:t>
            </a:r>
            <a:r>
              <a:rPr lang="en-US" b="0" dirty="0" smtClean="0"/>
              <a:t>;</a:t>
            </a:r>
          </a:p>
          <a:p>
            <a:r>
              <a:rPr lang="en-US" b="0" dirty="0" smtClean="0"/>
              <a:t>speed=3e5.*z;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3754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smtClean="0">
                <a:latin typeface="+mn-lt"/>
              </a:rPr>
              <a:t>Outline</a:t>
            </a:r>
            <a:endParaRPr lang="en-US" sz="4400" dirty="0"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7212" y="1068894"/>
            <a:ext cx="802957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Download &amp; Installation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err="1" smtClean="0">
                <a:latin typeface="+mn-lt"/>
              </a:rPr>
              <a:t>OnRamp</a:t>
            </a:r>
            <a:r>
              <a:rPr lang="en-US" sz="3200" dirty="0" smtClean="0">
                <a:latin typeface="+mn-lt"/>
              </a:rPr>
              <a:t> Review (In MATLAB)</a:t>
            </a: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solidFill>
                  <a:srgbClr val="FF0000"/>
                </a:solidFill>
                <a:latin typeface="+mn-lt"/>
              </a:rPr>
              <a:t>Examples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Spectral Shifts of Stars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FF0000"/>
                </a:solidFill>
                <a:latin typeface="+mn-lt"/>
              </a:rPr>
              <a:t>Plotting a 3D cone surface</a:t>
            </a:r>
          </a:p>
          <a:p>
            <a:pPr marL="457200"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Exploring MATLAB Packages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Image Processing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Instrument Control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Optimization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Stats and Machine Learning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Symbolic Math</a:t>
            </a:r>
          </a:p>
        </p:txBody>
      </p:sp>
    </p:spTree>
    <p:extLst>
      <p:ext uri="{BB962C8B-B14F-4D97-AF65-F5344CB8AC3E}">
        <p14:creationId xmlns:p14="http://schemas.microsoft.com/office/powerpoint/2010/main" val="270885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764089" y="810653"/>
          <a:ext cx="7615822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47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2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76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713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1/16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trike="noStrike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600" b="1" strike="noStrike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ntro</a:t>
                      </a:r>
                      <a:r>
                        <a:rPr lang="en-US" sz="1600" b="1" strike="noStrike" spc="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  <a:r>
                        <a:rPr lang="en-US" sz="1600" b="1" strike="noStrike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</a:t>
                      </a:r>
                      <a:r>
                        <a:rPr lang="en-US" sz="1600" b="1" strike="noStrike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ction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1/19</a:t>
                      </a:r>
                      <a:endParaRPr lang="en-US" sz="16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trike="noStrike" spc="0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MatLab I (Basics)</a:t>
                      </a:r>
                      <a:endParaRPr lang="en-US" sz="1600" b="1" strike="noStrike" dirty="0" smtClean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1/23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System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1/26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Convolution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1/30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Fourier Series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2/02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ouri</a:t>
                      </a:r>
                      <a:r>
                        <a:rPr lang="en-US" sz="1600" b="1" spc="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600" b="1" spc="-3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7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</a:t>
                      </a: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600" b="1" spc="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  <a:r>
                        <a:rPr lang="en-US" sz="1600" b="1" spc="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sz="1600" b="1" spc="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  <a:r>
                        <a:rPr lang="en-US" sz="1600" b="1" spc="4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2/06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Signal Processing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2/09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Discrete FT &amp; FFT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2/13</a:t>
                      </a:r>
                      <a:endParaRPr lang="en-US" sz="16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MatLab</a:t>
                      </a:r>
                      <a:r>
                        <a:rPr lang="en-US" sz="1600" b="1" spc="-5" baseline="0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II (Homework)</a:t>
                      </a:r>
                      <a:endParaRPr lang="en-US" sz="1600" b="1" dirty="0" smtClean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2/16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Network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rgbClr val="FFC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2/20</a:t>
                      </a:r>
                      <a:endParaRPr lang="en-US" sz="1600" b="1" dirty="0">
                        <a:solidFill>
                          <a:srgbClr val="FFC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rgbClr val="FFC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r>
                        <a:rPr lang="en-US" sz="1600" b="1" baseline="0" dirty="0" smtClean="0">
                          <a:solidFill>
                            <a:srgbClr val="FFC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Class</a:t>
                      </a:r>
                      <a:endParaRPr lang="en-US" sz="1600" b="1" dirty="0">
                        <a:solidFill>
                          <a:srgbClr val="FFC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2/23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600" b="1" spc="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</a:t>
                      </a:r>
                      <a:r>
                        <a:rPr lang="en-US" sz="1600" b="1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2/27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Quality &amp; Performance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3/02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X-ray &amp; Radiography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3/06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 Reconstruction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3/09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 Scanner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3/20</a:t>
                      </a:r>
                      <a:endParaRPr lang="en-US" sz="16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MatLab III (CT)</a:t>
                      </a:r>
                      <a:endParaRPr lang="en-US" sz="1600" b="1" dirty="0" smtClean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3/23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Nuclear Physics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3/27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PET &amp; SPECT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3/30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MRI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4/03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600" b="1" spc="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</a:t>
                      </a:r>
                      <a:r>
                        <a:rPr lang="en-US" sz="1600" b="1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4/06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MRI II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4/10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MRI III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4/13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Ultrasound 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4/17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Ultrasound</a:t>
                      </a:r>
                      <a:r>
                        <a:rPr lang="en-US" sz="1600" b="1" spc="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4/20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Opt</a:t>
                      </a:r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ical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Imaging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9856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4/24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Machine</a:t>
                      </a:r>
                      <a:r>
                        <a:rPr lang="en-US" sz="1600" b="1" spc="-5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Learning</a:t>
                      </a:r>
                      <a:endParaRPr lang="en-US" sz="1600" b="1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4/27</a:t>
                      </a:r>
                      <a:endParaRPr lang="en-US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spc="-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xam</a:t>
                      </a:r>
                      <a:r>
                        <a:rPr lang="en-US" sz="1600" b="1" spc="-15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spc="-1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II</a:t>
                      </a: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endParaRPr lang="en-US" sz="16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52400" y="36790"/>
            <a:ext cx="8839200" cy="838200"/>
          </a:xfrm>
        </p:spPr>
        <p:txBody>
          <a:bodyPr/>
          <a:lstStyle/>
          <a:p>
            <a:pPr algn="ctr"/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BB Schedule for S18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3403" y="5928390"/>
            <a:ext cx="82275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Office Hour: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Ge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 Tue &amp; Fri 3-4 @ CBIS 3209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|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wangg6@rpi.edu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Kathleen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Mon 4-5 &amp; Thurs 4-5 @ JEC 7045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|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itchFamily="116" charset="-128"/>
                <a:cs typeface="Arial" panose="020B0604020202020204" pitchFamily="34" charset="0"/>
              </a:rPr>
              <a:t>chens18@rpi.edu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itchFamily="116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29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Plotting a 3D cone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1256135"/>
            <a:ext cx="7137400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7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Answer: Plot a 3D Cone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 = [0 1 0];</a:t>
            </a:r>
          </a:p>
          <a:p>
            <a:r>
              <a:rPr lang="en-US" dirty="0" smtClean="0"/>
              <a:t>[X,Y,Z] = cylinder(t);</a:t>
            </a:r>
          </a:p>
          <a:p>
            <a:r>
              <a:rPr lang="en-US" dirty="0" smtClean="0"/>
              <a:t>surf(X,Y,Z);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2782887"/>
            <a:ext cx="6629400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4295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smtClean="0">
                <a:latin typeface="+mn-lt"/>
              </a:rPr>
              <a:t>Outline</a:t>
            </a:r>
            <a:endParaRPr lang="en-US" sz="4400" dirty="0"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7212" y="1068894"/>
            <a:ext cx="8029575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Download &amp; Installation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err="1" smtClean="0">
                <a:latin typeface="+mn-lt"/>
              </a:rPr>
              <a:t>OnRamp</a:t>
            </a:r>
            <a:r>
              <a:rPr lang="en-US" sz="3200" dirty="0" smtClean="0">
                <a:latin typeface="+mn-lt"/>
              </a:rPr>
              <a:t> Review (In MATLAB)</a:t>
            </a:r>
          </a:p>
          <a:p>
            <a:pPr lvl="1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+mn-lt"/>
              </a:rPr>
              <a:t>Examples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Spectral Shifts of Stars</a:t>
            </a:r>
          </a:p>
          <a:p>
            <a:pPr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Plotting a 3D cone surface</a:t>
            </a:r>
          </a:p>
          <a:p>
            <a:pPr marL="457200" lvl="2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3200" dirty="0" smtClean="0">
                <a:solidFill>
                  <a:srgbClr val="FF0000"/>
                </a:solidFill>
                <a:latin typeface="+mn-lt"/>
              </a:rPr>
              <a:t>Exploring MATLAB Packages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Image Processing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Instrument Control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Optimization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Stats and Machine Learning</a:t>
            </a:r>
          </a:p>
          <a:p>
            <a:pPr marL="9144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r>
              <a:rPr lang="en-US" sz="2800" dirty="0" smtClean="0">
                <a:latin typeface="+mn-lt"/>
              </a:rPr>
              <a:t>Symbolic Math</a:t>
            </a:r>
          </a:p>
          <a:p>
            <a:pPr marL="457200" lvl="3" indent="-457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Char char="•"/>
            </a:pPr>
            <a:endParaRPr lang="en-US" sz="32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1233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1690" t="25434" r="31295" b="23955"/>
          <a:stretch/>
        </p:blipFill>
        <p:spPr>
          <a:xfrm>
            <a:off x="948267" y="3920070"/>
            <a:ext cx="5393266" cy="2921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Processing Toolbox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887" t="8130" r="11885" b="5471"/>
          <a:stretch/>
        </p:blipFill>
        <p:spPr>
          <a:xfrm>
            <a:off x="961024" y="990600"/>
            <a:ext cx="7221952" cy="522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2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Instrument Control Toolbox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722" t="7154" r="10431" b="17328"/>
          <a:stretch/>
        </p:blipFill>
        <p:spPr>
          <a:xfrm>
            <a:off x="381847" y="1303020"/>
            <a:ext cx="8380305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590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1130" t="21957" r="31306" b="30151"/>
          <a:stretch/>
        </p:blipFill>
        <p:spPr>
          <a:xfrm>
            <a:off x="855133" y="4123261"/>
            <a:ext cx="5604933" cy="25484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 Toolbox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303" t="8706" r="12613" b="8599"/>
          <a:stretch/>
        </p:blipFill>
        <p:spPr>
          <a:xfrm>
            <a:off x="873070" y="997368"/>
            <a:ext cx="7397859" cy="452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8201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1667" t="26914" r="31296" b="24691"/>
          <a:stretch/>
        </p:blipFill>
        <p:spPr>
          <a:xfrm>
            <a:off x="1117601" y="4047063"/>
            <a:ext cx="5173134" cy="2523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Statistics and Machine Learning Toolbox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740" t="7155" r="12322" b="5431"/>
          <a:stretch/>
        </p:blipFill>
        <p:spPr>
          <a:xfrm>
            <a:off x="1125881" y="1069339"/>
            <a:ext cx="6892237" cy="446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6336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1759" t="23094" r="31574" b="26536"/>
          <a:stretch/>
        </p:blipFill>
        <p:spPr>
          <a:xfrm>
            <a:off x="984390" y="4224864"/>
            <a:ext cx="5357143" cy="25908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93131"/>
            <a:ext cx="8839200" cy="838200"/>
          </a:xfrm>
        </p:spPr>
        <p:txBody>
          <a:bodyPr/>
          <a:lstStyle/>
          <a:p>
            <a:r>
              <a:rPr lang="en-US" dirty="0" smtClean="0"/>
              <a:t>Symbolic Math Toolbox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303" t="7931" r="11885" b="4655"/>
          <a:stretch/>
        </p:blipFill>
        <p:spPr>
          <a:xfrm>
            <a:off x="942054" y="787398"/>
            <a:ext cx="7259892" cy="46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408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 &amp;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 smtClean="0"/>
              <a:t>F1 – while cursor in or after a built-in command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 smtClean="0"/>
              <a:t>Command &gt;&gt; help </a:t>
            </a:r>
            <a:r>
              <a:rPr lang="en-US" sz="2400" i="1" dirty="0" smtClean="0"/>
              <a:t>topic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endParaRPr lang="en-US" sz="2400" i="1" dirty="0"/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 smtClean="0">
                <a:hlinkClick r:id="rId2"/>
              </a:rPr>
              <a:t>https</a:t>
            </a:r>
            <a:r>
              <a:rPr lang="en-US" sz="2400" dirty="0">
                <a:hlinkClick r:id="rId2"/>
              </a:rPr>
              <a:t>://www.mathworks.com/support/?</a:t>
            </a:r>
            <a:r>
              <a:rPr lang="en-US" sz="2400" dirty="0" smtClean="0">
                <a:hlinkClick r:id="rId2"/>
              </a:rPr>
              <a:t>s_tid=gn_supp</a:t>
            </a:r>
            <a:endParaRPr lang="en-US" sz="2400" dirty="0"/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 smtClean="0">
                <a:hlinkClick r:id="rId3"/>
              </a:rPr>
              <a:t>https://www.google.com</a:t>
            </a:r>
            <a:endParaRPr lang="en-US" sz="2400" dirty="0" smtClean="0"/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>
                <a:hlinkClick r:id="rId4"/>
              </a:rPr>
              <a:t>http://</a:t>
            </a:r>
            <a:r>
              <a:rPr lang="en-US" sz="2400" dirty="0" smtClean="0">
                <a:hlinkClick r:id="rId4"/>
              </a:rPr>
              <a:t>stackoverflow.com/questions/tagged/matlab</a:t>
            </a:r>
            <a:endParaRPr lang="en-US" sz="2400" dirty="0" smtClean="0"/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>
                <a:hlinkClick r:id="rId5"/>
              </a:rPr>
              <a:t>http://www.mathworks.com/matlabcentral/fileexchange/?</a:t>
            </a:r>
            <a:r>
              <a:rPr lang="en-US" sz="2400" dirty="0" smtClean="0">
                <a:hlinkClick r:id="rId5"/>
              </a:rPr>
              <a:t>s_tid=gn_mlc_fx</a:t>
            </a:r>
            <a:r>
              <a:rPr lang="en-US" sz="2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39743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+mn-lt"/>
              </a:rPr>
              <a:t>RPI</a:t>
            </a:r>
            <a:r>
              <a:rPr lang="en-US" dirty="0" smtClean="0">
                <a:latin typeface="+mn-lt"/>
              </a:rPr>
              <a:t>-Formula for Effective Learning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6280" y="1307868"/>
            <a:ext cx="7711440" cy="4594167"/>
          </a:xfrm>
        </p:spPr>
        <p:txBody>
          <a:bodyPr/>
          <a:lstStyle/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P</a:t>
            </a:r>
            <a:r>
              <a:rPr lang="en-US" dirty="0" smtClean="0">
                <a:solidFill>
                  <a:schemeClr val="tx1"/>
                </a:solidFill>
              </a:rPr>
              <a:t>review</a:t>
            </a: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b="0" dirty="0" smtClean="0">
                <a:solidFill>
                  <a:schemeClr val="tx1"/>
                </a:solidFill>
              </a:rPr>
              <a:t>Old Videos/PPTs, Text Books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n-class</a:t>
            </a: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b="0" dirty="0" smtClean="0">
                <a:solidFill>
                  <a:schemeClr val="tx1"/>
                </a:solidFill>
              </a:rPr>
              <a:t>Classroom, Office Hours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R</a:t>
            </a:r>
            <a:r>
              <a:rPr lang="en-US" dirty="0" smtClean="0">
                <a:solidFill>
                  <a:schemeClr val="tx1"/>
                </a:solidFill>
              </a:rPr>
              <a:t>eview</a:t>
            </a:r>
          </a:p>
          <a:p>
            <a:pPr>
              <a:buClrTx/>
            </a:pP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b="0" dirty="0" smtClean="0">
                <a:solidFill>
                  <a:schemeClr val="tx1"/>
                </a:solidFill>
              </a:rPr>
              <a:t>Read Book Chapters Thoroughly</a:t>
            </a:r>
          </a:p>
          <a:p>
            <a:pPr>
              <a:buClrTx/>
            </a:pPr>
            <a:r>
              <a:rPr lang="en-US" b="0" dirty="0" smtClean="0">
                <a:solidFill>
                  <a:schemeClr val="tx1"/>
                </a:solidFill>
              </a:rPr>
              <a:t>	Discuss with Fellow Students, TA, &amp; Ge</a:t>
            </a:r>
          </a:p>
          <a:p>
            <a:pPr>
              <a:buClrTx/>
            </a:pPr>
            <a:r>
              <a:rPr lang="en-US" b="0" dirty="0" smtClean="0">
                <a:solidFill>
                  <a:schemeClr val="tx1"/>
                </a:solidFill>
              </a:rPr>
              <a:t>	Do Homework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b="0" dirty="0" smtClean="0">
                <a:solidFill>
                  <a:schemeClr val="tx1"/>
                </a:solidFill>
              </a:rPr>
              <a:t>Search </a:t>
            </a:r>
            <a:r>
              <a:rPr lang="en-US" b="0" dirty="0">
                <a:solidFill>
                  <a:schemeClr val="tx1"/>
                </a:solidFill>
              </a:rPr>
              <a:t>on Google for More Info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26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 smtClean="0"/>
              <a:t>Digital Properties from Spring’17</a:t>
            </a:r>
            <a:endParaRPr lang="en-US" sz="4000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023773" y="1571515"/>
            <a:ext cx="3290043" cy="1435552"/>
          </a:xfrm>
        </p:spPr>
        <p:txBody>
          <a:bodyPr/>
          <a:lstStyle/>
          <a:p>
            <a:r>
              <a:rPr lang="en-US" sz="3200" dirty="0" smtClean="0">
                <a:solidFill>
                  <a:srgbClr val="FF0000"/>
                </a:solidFill>
              </a:rPr>
              <a:t>Class Videos</a:t>
            </a:r>
          </a:p>
          <a:p>
            <a:pPr marL="457200" indent="-45720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Professionally Recorded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4844526" y="1571514"/>
            <a:ext cx="3781193" cy="1548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009900"/>
                </a:solidFill>
                <a:effectLst/>
                <a:uLnTx/>
                <a:uFillTx/>
                <a:latin typeface="Arial"/>
                <a:ea typeface="ＭＳ Ｐゴシック"/>
                <a:cs typeface="+mn-cs"/>
              </a:rPr>
              <a:t>PPTs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9900"/>
                </a:solidFill>
                <a:effectLst/>
                <a:uLnTx/>
                <a:uFillTx/>
                <a:latin typeface="Arial"/>
                <a:ea typeface="ＭＳ Ｐゴシック"/>
                <a:cs typeface="+mn-cs"/>
              </a:rPr>
              <a:t>Available with Videos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 bwMode="auto">
          <a:xfrm>
            <a:off x="1023773" y="3802236"/>
            <a:ext cx="3290043" cy="1548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ＭＳ Ｐゴシック"/>
                <a:cs typeface="+mn-cs"/>
              </a:rPr>
              <a:t>Textbook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ＭＳ Ｐゴシック"/>
                <a:cs typeface="+mn-cs"/>
              </a:rPr>
              <a:t>Available in PDF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4844527" y="3802236"/>
            <a:ext cx="3892163" cy="2318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None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DC5A21"/>
              </a:buClr>
              <a:buFont typeface="Times" pitchFamily="18" charset="0"/>
              <a:buChar char="•"/>
              <a:defRPr sz="24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87ADB0"/>
              </a:buClr>
              <a:buChar char="•"/>
              <a:defRPr sz="20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91638"/>
              </a:buClr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/>
                <a:ea typeface="ＭＳ Ｐゴシック"/>
                <a:cs typeface="+mn-cs"/>
              </a:rPr>
              <a:t>Schedule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030A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/>
                <a:ea typeface="ＭＳ Ｐゴシック"/>
                <a:cs typeface="+mn-cs"/>
              </a:rPr>
              <a:t>Same or Very similar</a:t>
            </a:r>
          </a:p>
        </p:txBody>
      </p:sp>
    </p:spTree>
    <p:extLst>
      <p:ext uri="{BB962C8B-B14F-4D97-AF65-F5344CB8AC3E}">
        <p14:creationId xmlns:p14="http://schemas.microsoft.com/office/powerpoint/2010/main" val="78100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 smtClean="0"/>
              <a:t>S17 Videos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066800"/>
            <a:ext cx="8850472" cy="507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64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 smtClean="0"/>
              <a:t>MatLab Issue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9186"/>
            <a:ext cx="8839200" cy="4419600"/>
          </a:xfrm>
        </p:spPr>
        <p:txBody>
          <a:bodyPr/>
          <a:lstStyle/>
          <a:p>
            <a:r>
              <a:rPr lang="en-US" sz="2400" dirty="0"/>
              <a:t>Professor Wang</a:t>
            </a:r>
            <a:r>
              <a:rPr lang="en-US" sz="2400" dirty="0" smtClean="0"/>
              <a:t>,</a:t>
            </a:r>
          </a:p>
          <a:p>
            <a:endParaRPr lang="en-US" sz="2400" dirty="0"/>
          </a:p>
          <a:p>
            <a:r>
              <a:rPr lang="en-US" sz="2400" dirty="0" smtClean="0"/>
              <a:t>Hello I </a:t>
            </a:r>
            <a:r>
              <a:rPr lang="en-US" sz="2400" dirty="0"/>
              <a:t>am enrolled in your </a:t>
            </a:r>
            <a:r>
              <a:rPr lang="en-US" sz="2400" dirty="0" smtClean="0"/>
              <a:t>class. I </a:t>
            </a:r>
            <a:r>
              <a:rPr lang="en-US" sz="2400" dirty="0"/>
              <a:t>am concerned about an issue pertaining to MatLab. For the past four days </a:t>
            </a:r>
            <a:r>
              <a:rPr lang="en-US" sz="2400" dirty="0" smtClean="0"/>
              <a:t>I </a:t>
            </a:r>
            <a:r>
              <a:rPr lang="en-US" sz="2400" dirty="0"/>
              <a:t>have been unable to </a:t>
            </a:r>
            <a:r>
              <a:rPr lang="en-US" sz="2400" dirty="0" smtClean="0"/>
              <a:t>install </a:t>
            </a:r>
            <a:r>
              <a:rPr lang="en-US" sz="2400" dirty="0"/>
              <a:t>MatLab because I cannot get through </a:t>
            </a:r>
            <a:r>
              <a:rPr lang="en-US" sz="2400" dirty="0" smtClean="0"/>
              <a:t>CAS. This </a:t>
            </a:r>
            <a:r>
              <a:rPr lang="en-US" sz="2400" dirty="0"/>
              <a:t>problem is occurring with other RPI students as well. </a:t>
            </a:r>
            <a:r>
              <a:rPr lang="en-US" sz="2400" dirty="0" smtClean="0"/>
              <a:t>I </a:t>
            </a:r>
            <a:r>
              <a:rPr lang="en-US" sz="2400" dirty="0"/>
              <a:t>will be going to the help center </a:t>
            </a:r>
            <a:r>
              <a:rPr lang="en-US" sz="2400" dirty="0" smtClean="0"/>
              <a:t>to get </a:t>
            </a:r>
            <a:r>
              <a:rPr lang="en-US" sz="2400" dirty="0"/>
              <a:t>MatLab installed in my computer as soon as possible. </a:t>
            </a:r>
            <a:r>
              <a:rPr lang="en-US" sz="2400" dirty="0" smtClean="0"/>
              <a:t>If </a:t>
            </a:r>
            <a:r>
              <a:rPr lang="en-US" sz="2400" dirty="0"/>
              <a:t>there is anything more I can do </a:t>
            </a:r>
            <a:r>
              <a:rPr lang="en-US" sz="2400" dirty="0" smtClean="0"/>
              <a:t>please </a:t>
            </a:r>
            <a:r>
              <a:rPr lang="en-US" sz="2400" dirty="0"/>
              <a:t>let me know</a:t>
            </a:r>
            <a:r>
              <a:rPr lang="en-US" sz="2400" dirty="0" smtClean="0"/>
              <a:t>.</a:t>
            </a:r>
            <a:r>
              <a:rPr lang="en-US" sz="2400" dirty="0"/>
              <a:t> 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-XYZ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976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 smtClean="0"/>
              <a:t>Where There's </a:t>
            </a:r>
            <a:r>
              <a:rPr lang="en-US" sz="4000" dirty="0"/>
              <a:t>a </a:t>
            </a:r>
            <a:r>
              <a:rPr lang="en-US" sz="4000" dirty="0" smtClean="0"/>
              <a:t>Will…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93" y="1268902"/>
            <a:ext cx="8442614" cy="471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4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 smtClean="0"/>
              <a:t>Octave: MatLab in Disguise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02" y="1454728"/>
            <a:ext cx="8615795" cy="394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897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 smtClean="0"/>
              <a:t>Ge’s Book Part I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" y="1198929"/>
            <a:ext cx="9127998" cy="532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309520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800" dirty="0" err="1" smtClean="0"/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1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6526</TotalTime>
  <Words>618</Words>
  <Application>Microsoft Office PowerPoint</Application>
  <PresentationFormat>On-screen Show (4:3)</PresentationFormat>
  <Paragraphs>214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ＭＳ Ｐゴシック</vt:lpstr>
      <vt:lpstr>Arial</vt:lpstr>
      <vt:lpstr>Calibri</vt:lpstr>
      <vt:lpstr>Calibri Light</vt:lpstr>
      <vt:lpstr>Times</vt:lpstr>
      <vt:lpstr>Blank Presentation</vt:lpstr>
      <vt:lpstr>Office Theme</vt:lpstr>
      <vt:lpstr>PowerPoint Presentation</vt:lpstr>
      <vt:lpstr>BB Schedule for S18</vt:lpstr>
      <vt:lpstr>RPI-Formula for Effective Learning</vt:lpstr>
      <vt:lpstr>Digital Properties from Spring’17</vt:lpstr>
      <vt:lpstr>S17 Videos</vt:lpstr>
      <vt:lpstr>MatLab Issue</vt:lpstr>
      <vt:lpstr>Where There's a Will…</vt:lpstr>
      <vt:lpstr>Octave: MatLab in Disguise</vt:lpstr>
      <vt:lpstr>Ge’s Book Part I</vt:lpstr>
      <vt:lpstr>PowerPoint Presentation</vt:lpstr>
      <vt:lpstr>PowerPoint Presentation</vt:lpstr>
      <vt:lpstr>Outline</vt:lpstr>
      <vt:lpstr>Download &amp; Installation</vt:lpstr>
      <vt:lpstr>Outline</vt:lpstr>
      <vt:lpstr>OnRamp Review and Demo</vt:lpstr>
      <vt:lpstr>Outline</vt:lpstr>
      <vt:lpstr>Example: Stellar Motion</vt:lpstr>
      <vt:lpstr>Answer: Stellar Motion</vt:lpstr>
      <vt:lpstr>Outline</vt:lpstr>
      <vt:lpstr>Example: Plotting a 3D cone</vt:lpstr>
      <vt:lpstr>Answer: Plot a 3D Cone</vt:lpstr>
      <vt:lpstr>Outline</vt:lpstr>
      <vt:lpstr>Image Processing Toolbox</vt:lpstr>
      <vt:lpstr>Instrument Control Toolbox</vt:lpstr>
      <vt:lpstr>Optimization Toolbox</vt:lpstr>
      <vt:lpstr>Statistics and Machine Learning Toolbox</vt:lpstr>
      <vt:lpstr>Symbolic Math Toolbox</vt:lpstr>
      <vt:lpstr>Help &amp; Documentation</vt:lpstr>
    </vt:vector>
  </TitlesOfParts>
  <Company>Virginia Tech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VT PowerPoint Template2</dc:title>
  <dc:creator>David Stanley</dc:creator>
  <cp:lastModifiedBy>Wang, Ge</cp:lastModifiedBy>
  <cp:revision>2051</cp:revision>
  <cp:lastPrinted>2012-03-08T21:40:16Z</cp:lastPrinted>
  <dcterms:created xsi:type="dcterms:W3CDTF">2006-10-23T16:36:06Z</dcterms:created>
  <dcterms:modified xsi:type="dcterms:W3CDTF">2018-01-23T16:22:40Z</dcterms:modified>
</cp:coreProperties>
</file>

<file path=docProps/thumbnail.jpeg>
</file>